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2" r:id="rId5"/>
    <p:sldId id="260" r:id="rId6"/>
    <p:sldId id="257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1913" y="4797425"/>
            <a:ext cx="6624637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188" y="4076700"/>
            <a:ext cx="7921625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171950"/>
            <a:ext cx="7772400" cy="5762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4638" y="4819650"/>
            <a:ext cx="6400800" cy="696913"/>
          </a:xfrm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1916113"/>
            <a:ext cx="1909762" cy="489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916113"/>
            <a:ext cx="5581650" cy="4897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852738"/>
            <a:ext cx="374491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852738"/>
            <a:ext cx="37465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916113"/>
            <a:ext cx="7643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852738"/>
            <a:ext cx="76438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rcoko.ru/ege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ia.ru/infografika/20090401/166732896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inobr.saratov.gov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an.net/region/59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Родительское собрание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4638" y="4819650"/>
            <a:ext cx="6400800" cy="823913"/>
          </a:xfrm>
        </p:spPr>
        <p:txBody>
          <a:bodyPr/>
          <a:lstStyle/>
          <a:p>
            <a:pPr algn="r" eaLnBrk="1" hangingPunct="1"/>
            <a:r>
              <a:rPr lang="ru-RU" sz="2000" smtClean="0"/>
              <a:t>10 класс 09.11.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14313" y="117475"/>
            <a:ext cx="8786812" cy="6464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u="sng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Как ЕГЭ влияет на получение аттестата</a:t>
            </a:r>
            <a:endParaRPr lang="ru-RU">
              <a:solidFill>
                <a:schemeClr val="tx2"/>
              </a:solidFill>
            </a:endParaRPr>
          </a:p>
          <a:p>
            <a:pPr eaLnBrk="0" hangingPunct="0"/>
            <a:r>
              <a:rPr lang="ru-RU">
                <a:solidFill>
                  <a:srgbClr val="FFC000"/>
                </a:solidFill>
                <a:latin typeface="Georgia" pitchFamily="18" charset="0"/>
                <a:cs typeface="Times New Roman" pitchFamily="18" charset="0"/>
              </a:rPr>
              <a:t>Основанием для выдачи выпускнику аттестата о среднем образовании являются удовлетворительные результаты ЕГЭ, </a:t>
            </a:r>
            <a:r>
              <a:rPr lang="ru-RU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т. е. количество баллов не ниже минимального порога по обязательным предметам (русский язык и математика). В этом случае выпускник получает 2 документа: школьный аттестат и свидетельство о результатах ЕГЭ. В аттестат выставляются итоговые отметки по традиционной 5-балльной системе, которые определяются как среднее арифметическое годовых отметок выпускника за 10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11 (12) классы.</a:t>
            </a:r>
            <a:endParaRPr lang="ru-RU">
              <a:solidFill>
                <a:schemeClr val="tx2"/>
              </a:solidFill>
            </a:endParaRPr>
          </a:p>
          <a:p>
            <a:pPr eaLnBrk="0" hangingPunct="0"/>
            <a:r>
              <a:rPr lang="ru-RU">
                <a:solidFill>
                  <a:srgbClr val="FFC000"/>
                </a:solidFill>
                <a:latin typeface="Georgia" pitchFamily="18" charset="0"/>
                <a:cs typeface="Times New Roman" pitchFamily="18" charset="0"/>
              </a:rPr>
              <a:t>Результаты ЕГЭ на итоговые отметки, выставляемые в аттестат, не влияют.</a:t>
            </a:r>
            <a:endParaRPr lang="ru-RU">
              <a:solidFill>
                <a:srgbClr val="FFC000"/>
              </a:solidFill>
            </a:endParaRPr>
          </a:p>
          <a:p>
            <a:pPr eaLnBrk="0" hangingPunct="0"/>
            <a:r>
              <a:rPr lang="ru-RU">
                <a:solidFill>
                  <a:srgbClr val="FFC000"/>
                </a:solidFill>
                <a:latin typeface="Georgia" pitchFamily="18" charset="0"/>
                <a:cs typeface="Times New Roman" pitchFamily="18" charset="0"/>
              </a:rPr>
              <a:t>Если выпускник не преодолел минимальный порог по одному из предметов </a:t>
            </a:r>
            <a:r>
              <a:rPr lang="ru-RU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FFC000"/>
                </a:solidFill>
                <a:latin typeface="Georgia" pitchFamily="18" charset="0"/>
                <a:cs typeface="Times New Roman" pitchFamily="18" charset="0"/>
              </a:rPr>
              <a:t> русскому языку или математике </a:t>
            </a:r>
            <a:r>
              <a:rPr lang="ru-RU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FFC000"/>
                </a:solidFill>
                <a:latin typeface="Georgia" pitchFamily="18" charset="0"/>
                <a:cs typeface="Times New Roman" pitchFamily="18" charset="0"/>
              </a:rPr>
              <a:t> на ЕГЭ в основные сроки и при пересдаче, то ему аттестат не выдается.</a:t>
            </a:r>
            <a:endParaRPr lang="ru-RU">
              <a:solidFill>
                <a:srgbClr val="FFC000"/>
              </a:solidFill>
            </a:endParaRPr>
          </a:p>
          <a:p>
            <a:pPr eaLnBrk="0" hangingPunct="0"/>
            <a:r>
              <a:rPr lang="ru-RU">
                <a:solidFill>
                  <a:srgbClr val="FFC000"/>
                </a:solidFill>
                <a:latin typeface="Georgia" pitchFamily="18" charset="0"/>
                <a:cs typeface="Times New Roman" pitchFamily="18" charset="0"/>
              </a:rPr>
              <a:t>Если выпускник не преодолел минимальный порог, сдавая ЕГЭ по предметам по выбору, аттестат выдается.</a:t>
            </a:r>
            <a:endParaRPr lang="ru-RU">
              <a:solidFill>
                <a:srgbClr val="FFC000"/>
              </a:solidFill>
            </a:endParaRPr>
          </a:p>
          <a:p>
            <a:pPr eaLnBrk="0" hangingPunct="0"/>
            <a:r>
              <a:rPr lang="ru-RU" b="1" u="sng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Можно ли пересдать ЕГЭ</a:t>
            </a:r>
            <a:endParaRPr lang="ru-RU">
              <a:solidFill>
                <a:schemeClr val="tx2"/>
              </a:solidFill>
            </a:endParaRPr>
          </a:p>
          <a:p>
            <a:pPr eaLnBrk="0" hangingPunct="0"/>
            <a:r>
              <a:rPr lang="ru-RU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Если выпускник не сдал один из двух обязательных ЕГЭ, он вправе один раз попытаться его пересдать в дополнительные дни в текущем году. Если выпускник получил неудовлетворительные оценки по двум обязательным предметам (русский язык и математика), пересдать их он сможет не ранее следующего года.</a:t>
            </a:r>
            <a:endParaRPr lang="ru-RU">
              <a:solidFill>
                <a:schemeClr val="tx2"/>
              </a:solidFill>
            </a:endParaRPr>
          </a:p>
          <a:p>
            <a:pPr eaLnBrk="0" hangingPunct="0"/>
            <a:r>
              <a:rPr lang="ru-RU">
                <a:solidFill>
                  <a:srgbClr val="FFC000"/>
                </a:solidFill>
                <a:latin typeface="Georgia" pitchFamily="18" charset="0"/>
                <a:cs typeface="Times New Roman" pitchFamily="18" charset="0"/>
              </a:rPr>
              <a:t>Выпускники, которые не смогли преодолеть минимальный порог, сдавая ЕГЭ из перечня предметов по выбору, имеют право пересдать их не ранее следующего года.</a:t>
            </a:r>
            <a:endParaRPr lang="ru-RU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7813" r="1855" b="4297"/>
          <a:stretch>
            <a:fillRect/>
          </a:stretch>
        </p:blipFill>
        <p:spPr bwMode="auto">
          <a:xfrm>
            <a:off x="500063" y="214313"/>
            <a:ext cx="8189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857375" y="5929313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hlinkClick r:id="rId3"/>
              </a:rPr>
              <a:t>http://ege.edu.ru/</a:t>
            </a:r>
            <a:endParaRPr lang="ru-RU" sz="32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7813" r="1855" b="6250"/>
          <a:stretch>
            <a:fillRect/>
          </a:stretch>
        </p:blipFill>
        <p:spPr bwMode="auto">
          <a:xfrm>
            <a:off x="285750" y="0"/>
            <a:ext cx="84851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571625" y="5929313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hlinkClick r:id="rId3"/>
              </a:rPr>
              <a:t>http://www.fipi.ru/</a:t>
            </a:r>
            <a:endParaRPr lang="ru-RU" sz="3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7813" r="1855" b="4297"/>
          <a:stretch>
            <a:fillRect/>
          </a:stretch>
        </p:blipFill>
        <p:spPr bwMode="auto">
          <a:xfrm>
            <a:off x="500063" y="214313"/>
            <a:ext cx="8189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500188" y="5929313"/>
            <a:ext cx="664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hlinkClick r:id="rId3"/>
              </a:rPr>
              <a:t>http://www.sarrcoko.ru/ege.php</a:t>
            </a:r>
            <a:endParaRPr lang="ru-RU" sz="2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9521" t="23438" r="11377" b="11133"/>
          <a:stretch>
            <a:fillRect/>
          </a:stretch>
        </p:blipFill>
        <p:spPr bwMode="auto">
          <a:xfrm>
            <a:off x="428625" y="357188"/>
            <a:ext cx="82915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571500" y="5786438"/>
            <a:ext cx="828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hlinkClick r:id="rId3"/>
              </a:rPr>
              <a:t>http://ria.ru/infografika/20090401/166732896.html</a:t>
            </a:r>
            <a:endParaRPr lang="ru-RU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501063" cy="6248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По итогам мониторинга деятельности федеральных образовательных учреждений высшего профессионального образования, проведенного Министерством образования и науки РФ, все 7 государственных самостоятельных вузов Саратовской области признаны эффективными: </a:t>
            </a:r>
            <a:br>
              <a:rPr lang="ru-RU" sz="1600"/>
            </a:br>
            <a:r>
              <a:rPr lang="ru-RU" sz="1600"/>
              <a:t>      - Саратовский государственный университет имени Н.Г. Чернышевского, </a:t>
            </a:r>
            <a:br>
              <a:rPr lang="ru-RU" sz="1600"/>
            </a:br>
            <a:r>
              <a:rPr lang="ru-RU" sz="1600"/>
              <a:t>      - Саратовский государственный технический университет имени Ю.П. Гагарина, </a:t>
            </a:r>
            <a:br>
              <a:rPr lang="ru-RU" sz="1600"/>
            </a:br>
            <a:r>
              <a:rPr lang="ru-RU" sz="1600"/>
              <a:t>      - Саратовский государственный аграрный университет имени Н.И. Вавилова, </a:t>
            </a:r>
            <a:br>
              <a:rPr lang="ru-RU" sz="1600"/>
            </a:br>
            <a:r>
              <a:rPr lang="ru-RU" sz="1600"/>
              <a:t>      - Саратовская государственная юридическая академия, </a:t>
            </a:r>
            <a:br>
              <a:rPr lang="ru-RU" sz="1600"/>
            </a:br>
            <a:r>
              <a:rPr lang="ru-RU" sz="1600"/>
              <a:t>      - Саратовский государственный социально-экономический университет, </a:t>
            </a:r>
            <a:br>
              <a:rPr lang="ru-RU" sz="1600"/>
            </a:br>
            <a:r>
              <a:rPr lang="ru-RU" sz="1600"/>
              <a:t>      - Саратовский государственный медицинский университет имени В.И. Разумовского, </a:t>
            </a:r>
            <a:br>
              <a:rPr lang="ru-RU" sz="1600"/>
            </a:br>
            <a:r>
              <a:rPr lang="ru-RU" sz="1600"/>
              <a:t>      - Саратовская государственная консерватория (академия) имени Л.В. Собинова. </a:t>
            </a:r>
            <a:br>
              <a:rPr lang="ru-RU" sz="1600"/>
            </a:br>
            <a:r>
              <a:rPr lang="ru-RU" sz="1600"/>
              <a:t>      Из 17 филиалов госвузов признаны неэффективными четыре: Балашовский филиал РАНХИГС, Петровский филиал ФГБОУ ВПО «Саратовский государственный социально-экономический университет», Ртищевский филиал ФГБОУ ВПО «Московский государственный университет путей сообщения», филиал ФГБОУ ВПО «Российский государственный гуманитарный университет» в г. Саратове. </a:t>
            </a:r>
            <a:br>
              <a:rPr lang="ru-RU" sz="1600"/>
            </a:br>
            <a:r>
              <a:rPr lang="ru-RU" sz="1600"/>
              <a:t>      Это лучший показатель по субъектам Приволжского федерального округа и один из лучших по Российской Федерации. </a:t>
            </a:r>
            <a:br>
              <a:rPr lang="ru-RU" sz="1600"/>
            </a:br>
            <a:r>
              <a:rPr lang="ru-RU" sz="1600"/>
              <a:t>      </a:t>
            </a:r>
            <a:br>
              <a:rPr lang="ru-RU" sz="1600"/>
            </a:br>
            <a:r>
              <a:rPr lang="ru-RU" sz="1600"/>
              <a:t>      Справка </a:t>
            </a:r>
            <a:br>
              <a:rPr lang="ru-RU" sz="1600"/>
            </a:br>
            <a:r>
              <a:rPr lang="ru-RU" sz="1600"/>
              <a:t>      С инициативой выявить неэффективно работающие государственные вузы и реорганизовать их выступил Президент России Владимир Путин. Министр образования и науки РФ Дмитрий Ливанов отмечал, что в ближайшие три года предстоит провести сокращение госвузов на 20%, а их филиалов – на 30%. 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57188" y="6396038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hlinkClick r:id="rId2"/>
              </a:rPr>
              <a:t>http://minobr.saratov.gov.ru</a:t>
            </a:r>
            <a:r>
              <a:rPr lang="ru-RU" sz="2400" b="1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2930" r="9180" b="6250"/>
          <a:stretch>
            <a:fillRect/>
          </a:stretch>
        </p:blipFill>
        <p:spPr bwMode="auto">
          <a:xfrm>
            <a:off x="571500" y="214313"/>
            <a:ext cx="8096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143000" y="6488113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hlinkClick r:id="rId3"/>
              </a:rPr>
              <a:t>http://eduscan.net/region/592</a:t>
            </a:r>
            <a:endParaRPr lang="ru-RU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0">
  <a:themeElements>
    <a:clrScheme name="00001 3">
      <a:dk1>
        <a:srgbClr val="808080"/>
      </a:dk1>
      <a:lt1>
        <a:srgbClr val="EAEAEA"/>
      </a:lt1>
      <a:dk2>
        <a:srgbClr val="101267"/>
      </a:dk2>
      <a:lt2>
        <a:srgbClr val="FFFFFF"/>
      </a:lt2>
      <a:accent1>
        <a:srgbClr val="3399FF"/>
      </a:accent1>
      <a:accent2>
        <a:srgbClr val="3333FF"/>
      </a:accent2>
      <a:accent3>
        <a:srgbClr val="AAAAB8"/>
      </a:accent3>
      <a:accent4>
        <a:srgbClr val="C8C8C8"/>
      </a:accent4>
      <a:accent5>
        <a:srgbClr val="ADCAFF"/>
      </a:accent5>
      <a:accent6>
        <a:srgbClr val="2D2DE7"/>
      </a:accent6>
      <a:hlink>
        <a:srgbClr val="FF9933"/>
      </a:hlink>
      <a:folHlink>
        <a:srgbClr val="CC3300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EAEAEA"/>
        </a:lt1>
        <a:dk2>
          <a:srgbClr val="101267"/>
        </a:dk2>
        <a:lt2>
          <a:srgbClr val="FFFFFF"/>
        </a:lt2>
        <a:accent1>
          <a:srgbClr val="3399FF"/>
        </a:accent1>
        <a:accent2>
          <a:srgbClr val="3333FF"/>
        </a:accent2>
        <a:accent3>
          <a:srgbClr val="AAAAB8"/>
        </a:accent3>
        <a:accent4>
          <a:srgbClr val="C8C8C8"/>
        </a:accent4>
        <a:accent5>
          <a:srgbClr val="ADCAFF"/>
        </a:accent5>
        <a:accent6>
          <a:srgbClr val="2D2DE7"/>
        </a:accent6>
        <a:hlink>
          <a:srgbClr val="660066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000000"/>
        </a:dk1>
        <a:lt1>
          <a:srgbClr val="EAEAEA"/>
        </a:lt1>
        <a:dk2>
          <a:srgbClr val="101267"/>
        </a:dk2>
        <a:lt2>
          <a:srgbClr val="FFFFFF"/>
        </a:lt2>
        <a:accent1>
          <a:srgbClr val="6666FF"/>
        </a:accent1>
        <a:accent2>
          <a:srgbClr val="3333FF"/>
        </a:accent2>
        <a:accent3>
          <a:srgbClr val="AAAAB8"/>
        </a:accent3>
        <a:accent4>
          <a:srgbClr val="C8C8C8"/>
        </a:accent4>
        <a:accent5>
          <a:srgbClr val="B8B8FF"/>
        </a:accent5>
        <a:accent6>
          <a:srgbClr val="2D2DE7"/>
        </a:accent6>
        <a:hlink>
          <a:srgbClr val="660066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808080"/>
        </a:dk1>
        <a:lt1>
          <a:srgbClr val="EAEAEA"/>
        </a:lt1>
        <a:dk2>
          <a:srgbClr val="101267"/>
        </a:dk2>
        <a:lt2>
          <a:srgbClr val="FFFFFF"/>
        </a:lt2>
        <a:accent1>
          <a:srgbClr val="3399FF"/>
        </a:accent1>
        <a:accent2>
          <a:srgbClr val="3333FF"/>
        </a:accent2>
        <a:accent3>
          <a:srgbClr val="AAAAB8"/>
        </a:accent3>
        <a:accent4>
          <a:srgbClr val="C8C8C8"/>
        </a:accent4>
        <a:accent5>
          <a:srgbClr val="ADCAFF"/>
        </a:accent5>
        <a:accent6>
          <a:srgbClr val="2D2DE7"/>
        </a:accent6>
        <a:hlink>
          <a:srgbClr val="FF99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58</TotalTime>
  <Words>272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Тема10</vt:lpstr>
      <vt:lpstr>Родительское собрание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МОУ СОШ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 МОУ СОШ №3</dc:creator>
  <cp:lastModifiedBy> МОУ СОШ №3</cp:lastModifiedBy>
  <cp:revision>7</cp:revision>
  <dcterms:created xsi:type="dcterms:W3CDTF">2012-11-08T15:46:50Z</dcterms:created>
  <dcterms:modified xsi:type="dcterms:W3CDTF">2012-11-08T16:47:36Z</dcterms:modified>
</cp:coreProperties>
</file>